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317" r:id="rId2"/>
    <p:sldId id="318" r:id="rId3"/>
    <p:sldId id="292" r:id="rId4"/>
    <p:sldId id="270" r:id="rId5"/>
    <p:sldId id="275" r:id="rId6"/>
    <p:sldId id="287" r:id="rId7"/>
    <p:sldId id="283" r:id="rId8"/>
    <p:sldId id="281" r:id="rId9"/>
    <p:sldId id="282" r:id="rId10"/>
    <p:sldId id="280" r:id="rId11"/>
    <p:sldId id="28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86" d="100"/>
          <a:sy n="86" d="100"/>
        </p:scale>
        <p:origin x="1188" y="45"/>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2751629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732943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483841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092760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080161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241252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379586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6908579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Alpha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1828800" cy="365125"/>
          </a:xfrm>
        </p:spPr>
        <p:txBody>
          <a:bodyPr/>
          <a:lstStyle/>
          <a:p>
            <a:r>
              <a:rPr lang="en-US"/>
              <a:t>The Capstone Experience</a:t>
            </a:r>
          </a:p>
        </p:txBody>
      </p:sp>
      <p:sp>
        <p:nvSpPr>
          <p:cNvPr id="5" name="Footer Placeholder 4"/>
          <p:cNvSpPr>
            <a:spLocks noGrp="1"/>
          </p:cNvSpPr>
          <p:nvPr>
            <p:ph type="ftr" sz="quarter" idx="11"/>
          </p:nvPr>
        </p:nvSpPr>
        <p:spPr>
          <a:xfrm>
            <a:off x="2286000" y="6492875"/>
            <a:ext cx="6400800" cy="365125"/>
          </a:xfrm>
        </p:spPr>
        <p:txBody>
          <a:bodyPr/>
          <a:lstStyle/>
          <a:p>
            <a:r>
              <a:rPr lang="en-US" dirty="0"/>
              <a:t>Team [Team Name</a:t>
            </a:r>
            <a:r>
              <a:rPr lang="en-US"/>
              <a:t>] Alpha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286000" y="6492875"/>
            <a:ext cx="6400800" cy="365125"/>
          </a:xfrm>
        </p:spPr>
        <p:txBody>
          <a:bodyPr/>
          <a:lstStyle/>
          <a:p>
            <a:r>
              <a:rPr lang="en-US" dirty="0"/>
              <a:t>Team [Team Name</a:t>
            </a:r>
            <a:r>
              <a:rPr lang="en-US"/>
              <a:t>] Alpha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Alpha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6"/>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18288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2286000" y="6492875"/>
            <a:ext cx="6400800" cy="365125"/>
          </a:xfrm>
          <a:prstGeom prst="rect">
            <a:avLst/>
          </a:prstGeom>
        </p:spPr>
        <p:txBody>
          <a:bodyPr vert="horz" lIns="91440" tIns="45720" rIns="0" bIns="45720" rtlCol="0" anchor="ctr"/>
          <a:lstStyle>
            <a:lvl1pPr algn="r">
              <a:defRPr sz="1200">
                <a:solidFill>
                  <a:schemeClr val="tx1">
                    <a:tint val="75000"/>
                  </a:schemeClr>
                </a:solidFill>
              </a:defRPr>
            </a:lvl1pPr>
          </a:lstStyle>
          <a:p>
            <a:r>
              <a:rPr lang="en-US"/>
              <a:t>Team [Team Name] &lt;&lt;PresentationName&gt;&gt; Presentation</a:t>
            </a:r>
            <a:endParaRPr lang="en-US" dirty="0"/>
          </a:p>
        </p:txBody>
      </p:sp>
      <p:sp>
        <p:nvSpPr>
          <p:cNvPr id="6" name="Slide Number Placeholder 5"/>
          <p:cNvSpPr>
            <a:spLocks noGrp="1"/>
          </p:cNvSpPr>
          <p:nvPr>
            <p:ph type="sldNum" sz="quarter" idx="4"/>
          </p:nvPr>
        </p:nvSpPr>
        <p:spPr>
          <a:xfrm>
            <a:off x="8686800" y="6492875"/>
            <a:ext cx="457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apstone.cse.msu.edu/2023-08/schedules/weekly-schedule/"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capstone.cse.msu.edu/other-links/syllabu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686800" cy="4878589"/>
          </a:xfrm>
        </p:spPr>
        <p:txBody>
          <a:bodyPr/>
          <a:lstStyle/>
          <a:p>
            <a:r>
              <a:rPr lang="en-US" dirty="0"/>
              <a:t>Presenting</a:t>
            </a:r>
          </a:p>
          <a:p>
            <a:pPr lvl="1"/>
            <a:r>
              <a:rPr lang="en-US" dirty="0"/>
              <a:t>The purpose of </a:t>
            </a:r>
            <a:r>
              <a:rPr lang="en-US"/>
              <a:t>the Alpha </a:t>
            </a:r>
            <a:r>
              <a:rPr lang="en-US" dirty="0"/>
              <a:t>Presentation is to convince everyone that your team will be successful; that is, to convince everyone that your team has your project completely scoped, the specifications complete, and all risks mitigated so that you are capable of implementing your project, full-featured, and delivered it to your client, on </a:t>
            </a:r>
            <a:r>
              <a:rPr lang="en-US"/>
              <a:t>time (Wednesday, April 23).</a:t>
            </a:r>
            <a:endParaRPr lang="en-US" dirty="0"/>
          </a:p>
          <a:p>
            <a:pPr lvl="1"/>
            <a:r>
              <a:rPr lang="en-US" dirty="0"/>
              <a:t>The time limit for your presentation </a:t>
            </a:r>
            <a:r>
              <a:rPr lang="en-US"/>
              <a:t>is 14 </a:t>
            </a:r>
            <a:r>
              <a:rPr lang="en-US" dirty="0"/>
              <a:t>minutes, which will be strictly enforced. Practice your presentation to ensure that you will finish within the allotted time.</a:t>
            </a:r>
          </a:p>
          <a:p>
            <a:pPr lvl="1"/>
            <a:r>
              <a:rPr lang="en-US" dirty="0"/>
              <a:t>Each team will present using their own laptop. You will be provided with a wireless presenter. Ask your TM for adapters </a:t>
            </a:r>
            <a:r>
              <a:rPr lang="en-US" u="sng" dirty="0"/>
              <a:t>in advance</a:t>
            </a:r>
            <a:r>
              <a:rPr lang="en-US" dirty="0"/>
              <a:t> to connect the laptop AV equipment in your presentation room. Test </a:t>
            </a:r>
            <a:r>
              <a:rPr lang="en-US" u="sng" dirty="0"/>
              <a:t>in advance</a:t>
            </a:r>
            <a:r>
              <a:rPr lang="en-US" dirty="0"/>
              <a:t> in the room in which you will presenting with the laptop you will be using.</a:t>
            </a:r>
          </a:p>
          <a:p>
            <a:pPr lvl="1"/>
            <a:r>
              <a:rPr lang="en-US" dirty="0"/>
              <a:t>We will meet in “split-hands” meetings</a:t>
            </a:r>
            <a:r>
              <a:rPr lang="en-US"/>
              <a:t>. Luke’s </a:t>
            </a:r>
            <a:r>
              <a:rPr lang="en-US" dirty="0"/>
              <a:t>teams will meet </a:t>
            </a:r>
            <a:r>
              <a:rPr lang="en-US"/>
              <a:t>in 1249 Anthony Hall, Griffin’s </a:t>
            </a:r>
            <a:r>
              <a:rPr lang="en-US" dirty="0"/>
              <a:t>teams will meet </a:t>
            </a:r>
            <a:r>
              <a:rPr lang="en-US"/>
              <a:t>in 2400 Engineering, and Jared’s </a:t>
            </a:r>
            <a:r>
              <a:rPr lang="en-US" dirty="0"/>
              <a:t>teams will meet </a:t>
            </a:r>
            <a:r>
              <a:rPr lang="en-US"/>
              <a:t>in 1345 Engineering.</a:t>
            </a:r>
            <a:endParaRPr lang="en-US" dirty="0"/>
          </a:p>
          <a:p>
            <a:pPr lvl="1"/>
            <a:r>
              <a:rPr lang="en-US" dirty="0"/>
              <a:t>Plan on spending most of your presentation demonstrating your software. A suggested approach is as follows.</a:t>
            </a:r>
          </a:p>
          <a:p>
            <a:pPr lvl="2"/>
            <a:r>
              <a:rPr lang="en-US" dirty="0"/>
              <a:t>Very Brief Review of Project Overview</a:t>
            </a:r>
          </a:p>
          <a:p>
            <a:pPr lvl="2"/>
            <a:r>
              <a:rPr lang="en-US" dirty="0"/>
              <a:t>Very Brief Review of System Architecture</a:t>
            </a:r>
          </a:p>
          <a:p>
            <a:pPr lvl="2"/>
            <a:r>
              <a:rPr lang="en-US" dirty="0"/>
              <a:t>Software Demonstration (Skipping All of the Screen Shot Slides in Your Slide Deck)</a:t>
            </a:r>
          </a:p>
          <a:p>
            <a:pPr lvl="2"/>
            <a:r>
              <a:rPr lang="en-US" dirty="0"/>
              <a:t>Brief Summary of What’s left to do?</a:t>
            </a:r>
          </a:p>
          <a:p>
            <a:pPr lvl="1"/>
            <a:r>
              <a:rPr lang="en-US" dirty="0"/>
              <a:t>Your presentation should be professional, well rehearsed, and flow from beginning to end. Practice presenting in a suitable room. Ensure that your slides are readable. Practice demonstrating your software. Practice switching from one team member to another.</a:t>
            </a:r>
          </a:p>
          <a:p>
            <a:pPr lvl="1"/>
            <a:r>
              <a:rPr lang="en-US" dirty="0"/>
              <a:t>As a backup to live demonstrations, consider making screen recordings of your software demonstrations using Camtasia.</a:t>
            </a:r>
          </a:p>
          <a:p>
            <a:pPr lvl="1"/>
            <a:r>
              <a:rPr lang="en-US" dirty="0"/>
              <a:t>All team members are required to dress business casual on the day of their presentation. Business casual does not include jeans, sneakers, tennis shoes, hats, coats, hoodies, t-shirts or shirts that are not tucked into pants. Google “what is business casual.”</a:t>
            </a:r>
          </a:p>
          <a:p>
            <a:pPr lvl="1"/>
            <a:r>
              <a:rPr lang="en-US" dirty="0"/>
              <a:t>Although the presentations will be scheduled over the course </a:t>
            </a:r>
            <a:r>
              <a:rPr lang="en-US"/>
              <a:t>of three </a:t>
            </a:r>
            <a:r>
              <a:rPr lang="en-US" dirty="0"/>
              <a:t>meetings, all teams must be prepared to present on the first day scheduled</a:t>
            </a:r>
            <a:r>
              <a:rPr lang="en-US"/>
              <a:t>, Thursday, October 9.</a:t>
            </a:r>
            <a:endParaRPr lang="en-US" dirty="0"/>
          </a:p>
          <a:p>
            <a:pPr lvl="1"/>
            <a:r>
              <a:rPr lang="en-US" dirty="0"/>
              <a:t>The presentation schedule will be posted on our </a:t>
            </a:r>
            <a:r>
              <a:rPr lang="en-US" dirty="0">
                <a:hlinkClick r:id="rId3"/>
              </a:rPr>
              <a:t>Weekly Schedule</a:t>
            </a:r>
            <a:r>
              <a:rPr lang="en-US" dirty="0"/>
              <a:t> page in the evening </a:t>
            </a:r>
            <a:r>
              <a:rPr lang="en-US"/>
              <a:t>of Wednesday, October 8.</a:t>
            </a:r>
            <a:endParaRPr lang="en-US" dirty="0"/>
          </a:p>
          <a:p>
            <a:pPr lvl="1"/>
            <a:endParaRPr lang="en-US" dirty="0"/>
          </a:p>
        </p:txBody>
      </p:sp>
      <p:sp>
        <p:nvSpPr>
          <p:cNvPr id="7" name="Slide Number Placeholder 6">
            <a:extLst>
              <a:ext uri="{FF2B5EF4-FFF2-40B4-BE49-F238E27FC236}">
                <a16:creationId xmlns:a16="http://schemas.microsoft.com/office/drawing/2014/main" id="{4A393BD7-9665-4D6B-89BC-17763B3E48BB}"/>
              </a:ext>
            </a:extLst>
          </p:cNvPr>
          <p:cNvSpPr>
            <a:spLocks noGrp="1"/>
          </p:cNvSpPr>
          <p:nvPr>
            <p:ph type="sldNum" sz="quarter" idx="12"/>
          </p:nvPr>
        </p:nvSpPr>
        <p:spPr/>
        <p:txBody>
          <a:bodyPr/>
          <a:lstStyle/>
          <a:p>
            <a:fld id="{B6F15528-21DE-4FAA-801E-634DDDAF4B2B}" type="slidenum">
              <a:rPr lang="en-US" smtClean="0"/>
              <a:pPr/>
              <a:t>1</a:t>
            </a:fld>
            <a:endParaRPr lang="en-US" dirty="0"/>
          </a:p>
        </p:txBody>
      </p:sp>
      <p:sp>
        <p:nvSpPr>
          <p:cNvPr id="6" name="TextBox 5">
            <a:extLst>
              <a:ext uri="{FF2B5EF4-FFF2-40B4-BE49-F238E27FC236}">
                <a16:creationId xmlns:a16="http://schemas.microsoft.com/office/drawing/2014/main" id="{1B88832F-A9A2-E655-3138-AB3DB10C351F}"/>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157330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What’s left to do?</a:t>
            </a:r>
            <a:endParaRPr lang="en-US" dirty="0"/>
          </a:p>
        </p:txBody>
      </p:sp>
      <p:sp>
        <p:nvSpPr>
          <p:cNvPr id="14340" name="Rectangle 5"/>
          <p:cNvSpPr>
            <a:spLocks noGrp="1" noChangeArrowheads="1"/>
          </p:cNvSpPr>
          <p:nvPr>
            <p:ph type="body" idx="1"/>
          </p:nvPr>
        </p:nvSpPr>
        <p:spPr/>
        <p:txBody>
          <a:bodyPr/>
          <a:lstStyle/>
          <a:p>
            <a:r>
              <a:rPr lang="en-US" dirty="0"/>
              <a:t>Task 1</a:t>
            </a:r>
          </a:p>
          <a:p>
            <a:r>
              <a:rPr lang="en-US" dirty="0"/>
              <a:t>Task 2</a:t>
            </a:r>
          </a:p>
          <a:p>
            <a:r>
              <a:rPr lang="en-US" dirty="0"/>
              <a:t>Task 3</a:t>
            </a:r>
          </a:p>
          <a:p>
            <a:r>
              <a:rPr lang="en-US" dirty="0"/>
              <a:t>Task 4</a:t>
            </a:r>
          </a:p>
          <a:p>
            <a:r>
              <a:rPr lang="en-US" dirty="0" err="1"/>
              <a:t>Etc</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endParaRPr lang="en-US" dirty="0"/>
          </a:p>
        </p:txBody>
      </p:sp>
      <p:sp>
        <p:nvSpPr>
          <p:cNvPr id="8" name="TextBox 7"/>
          <p:cNvSpPr txBox="1"/>
          <p:nvPr/>
        </p:nvSpPr>
        <p:spPr>
          <a:xfrm>
            <a:off x="3124200" y="1981200"/>
            <a:ext cx="4495800" cy="4247317"/>
          </a:xfrm>
          <a:prstGeom prst="rect">
            <a:avLst/>
          </a:prstGeom>
          <a:noFill/>
          <a:ln>
            <a:solidFill>
              <a:schemeClr val="tx1"/>
            </a:solidFill>
          </a:ln>
        </p:spPr>
        <p:txBody>
          <a:bodyPr wrap="square" rtlCol="0">
            <a:spAutoFit/>
          </a:bodyPr>
          <a:lstStyle/>
          <a:p>
            <a:r>
              <a:rPr lang="en-US" dirty="0"/>
              <a:t>Don’t panic.</a:t>
            </a:r>
          </a:p>
          <a:p>
            <a:endParaRPr lang="en-US" dirty="0"/>
          </a:p>
          <a:p>
            <a:r>
              <a:rPr lang="en-US" dirty="0"/>
              <a:t>We do not expect that your project is done or even nearly done.</a:t>
            </a:r>
          </a:p>
          <a:p>
            <a:endParaRPr lang="en-US" dirty="0"/>
          </a:p>
          <a:p>
            <a:r>
              <a:rPr lang="en-US" dirty="0"/>
              <a:t>Simply give a list of the major tasks that you need to accomplish to complete your project.</a:t>
            </a:r>
          </a:p>
          <a:p>
            <a:endParaRPr lang="en-US" dirty="0"/>
          </a:p>
          <a:p>
            <a:r>
              <a:rPr lang="en-US" dirty="0"/>
              <a:t>Only include things that are relevant to your software system.</a:t>
            </a:r>
          </a:p>
          <a:p>
            <a:endParaRPr lang="en-US" dirty="0"/>
          </a:p>
          <a:p>
            <a:r>
              <a:rPr lang="en-US" dirty="0"/>
              <a:t>Do NOT include things such as “Update the Project Plan” or “Create Project Video.”</a:t>
            </a:r>
          </a:p>
          <a:p>
            <a:endParaRPr lang="en-US" dirty="0"/>
          </a:p>
          <a:p>
            <a:r>
              <a:rPr lang="en-US" b="1" dirty="0">
                <a:solidFill>
                  <a:srgbClr val="FF0000"/>
                </a:solidFill>
              </a:rPr>
              <a:t>Delete this textbox.</a:t>
            </a:r>
          </a:p>
        </p:txBody>
      </p:sp>
      <p:sp>
        <p:nvSpPr>
          <p:cNvPr id="2" name="Slide Number Placeholder 1">
            <a:extLst>
              <a:ext uri="{FF2B5EF4-FFF2-40B4-BE49-F238E27FC236}">
                <a16:creationId xmlns:a16="http://schemas.microsoft.com/office/drawing/2014/main" id="{4D846520-3FE3-4A60-B55A-E590DD2E8CFC}"/>
              </a:ext>
            </a:extLst>
          </p:cNvPr>
          <p:cNvSpPr>
            <a:spLocks noGrp="1"/>
          </p:cNvSpPr>
          <p:nvPr>
            <p:ph type="sldNum" sz="quarter" idx="12"/>
          </p:nvPr>
        </p:nvSpPr>
        <p:spPr/>
        <p:txBody>
          <a:bodyPr/>
          <a:lstStyle/>
          <a:p>
            <a:fld id="{B6F15528-21DE-4FAA-801E-634DDDAF4B2B}" type="slidenum">
              <a:rPr lang="en-US" smtClean="0"/>
              <a:pPr/>
              <a:t>10</a:t>
            </a:fld>
            <a:endParaRPr lang="en-US"/>
          </a:p>
        </p:txBody>
      </p:sp>
      <p:sp>
        <p:nvSpPr>
          <p:cNvPr id="3" name="TextBox 2">
            <a:extLst>
              <a:ext uri="{FF2B5EF4-FFF2-40B4-BE49-F238E27FC236}">
                <a16:creationId xmlns:a16="http://schemas.microsoft.com/office/drawing/2014/main" id="{14E9C484-4475-0854-37D5-87A5243D3DF7}"/>
              </a:ext>
            </a:extLst>
          </p:cNvPr>
          <p:cNvSpPr txBox="1"/>
          <p:nvPr/>
        </p:nvSpPr>
        <p:spPr>
          <a:xfrm>
            <a:off x="4724400" y="152400"/>
            <a:ext cx="4267200" cy="1077218"/>
          </a:xfrm>
          <a:prstGeom prst="rect">
            <a:avLst/>
          </a:prstGeom>
          <a:noFill/>
        </p:spPr>
        <p:txBody>
          <a:bodyPr wrap="square" rtlCol="0">
            <a:spAutoFit/>
          </a:bodyPr>
          <a:lstStyle/>
          <a:p>
            <a:r>
              <a:rPr lang="en-US" sz="1600" dirty="0"/>
              <a:t>Do NOT modify the title of this slide in any way.</a:t>
            </a:r>
          </a:p>
          <a:p>
            <a:r>
              <a:rPr lang="en-US" sz="1600" dirty="0"/>
              <a:t>List your what’s-left-to-do items on this one slide in bullet points.</a:t>
            </a:r>
          </a:p>
          <a:p>
            <a:r>
              <a:rPr lang="en-US" sz="1600" dirty="0">
                <a:solidFill>
                  <a:srgbClr val="FF0000"/>
                </a:solidFill>
              </a:rPr>
              <a:t>Delete this textbox.</a:t>
            </a:r>
          </a:p>
        </p:txBody>
      </p:sp>
    </p:spTree>
    <p:extLst>
      <p:ext uri="{BB962C8B-B14F-4D97-AF65-F5344CB8AC3E}">
        <p14:creationId xmlns:p14="http://schemas.microsoft.com/office/powerpoint/2010/main" val="3728155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Questions?</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p>
        </p:txBody>
      </p:sp>
      <p:sp>
        <p:nvSpPr>
          <p:cNvPr id="3" name="TextBox 2"/>
          <p:cNvSpPr txBox="1"/>
          <p:nvPr/>
        </p:nvSpPr>
        <p:spPr>
          <a:xfrm>
            <a:off x="1219200" y="2057400"/>
            <a:ext cx="685800" cy="1569660"/>
          </a:xfrm>
          <a:prstGeom prst="rect">
            <a:avLst/>
          </a:prstGeom>
          <a:noFill/>
        </p:spPr>
        <p:txBody>
          <a:bodyPr wrap="square" rtlCol="0">
            <a:spAutoFit/>
          </a:bodyPr>
          <a:lstStyle/>
          <a:p>
            <a:pPr algn="ctr"/>
            <a:r>
              <a:rPr lang="en-US" sz="9600"/>
              <a:t>?</a:t>
            </a:r>
            <a:endParaRPr lang="en-US" sz="9600" dirty="0"/>
          </a:p>
        </p:txBody>
      </p:sp>
      <p:sp>
        <p:nvSpPr>
          <p:cNvPr id="9" name="TextBox 8"/>
          <p:cNvSpPr txBox="1"/>
          <p:nvPr/>
        </p:nvSpPr>
        <p:spPr>
          <a:xfrm>
            <a:off x="1018563" y="3886200"/>
            <a:ext cx="685800" cy="1569660"/>
          </a:xfrm>
          <a:prstGeom prst="rect">
            <a:avLst/>
          </a:prstGeom>
          <a:noFill/>
        </p:spPr>
        <p:txBody>
          <a:bodyPr wrap="square" rtlCol="0">
            <a:spAutoFit/>
          </a:bodyPr>
          <a:lstStyle/>
          <a:p>
            <a:pPr algn="ctr"/>
            <a:r>
              <a:rPr lang="en-US" sz="9600"/>
              <a:t>?</a:t>
            </a:r>
            <a:endParaRPr lang="en-US" sz="9600" dirty="0"/>
          </a:p>
        </p:txBody>
      </p:sp>
      <p:sp>
        <p:nvSpPr>
          <p:cNvPr id="10" name="TextBox 9"/>
          <p:cNvSpPr txBox="1"/>
          <p:nvPr/>
        </p:nvSpPr>
        <p:spPr>
          <a:xfrm>
            <a:off x="4114800" y="3710970"/>
            <a:ext cx="685800" cy="1569660"/>
          </a:xfrm>
          <a:prstGeom prst="rect">
            <a:avLst/>
          </a:prstGeom>
          <a:noFill/>
        </p:spPr>
        <p:txBody>
          <a:bodyPr wrap="square" rtlCol="0">
            <a:spAutoFit/>
          </a:bodyPr>
          <a:lstStyle/>
          <a:p>
            <a:pPr algn="ctr"/>
            <a:r>
              <a:rPr lang="en-US" sz="9600"/>
              <a:t>?</a:t>
            </a:r>
            <a:endParaRPr lang="en-US" sz="9600" dirty="0"/>
          </a:p>
        </p:txBody>
      </p:sp>
      <p:sp>
        <p:nvSpPr>
          <p:cNvPr id="11" name="TextBox 10"/>
          <p:cNvSpPr txBox="1"/>
          <p:nvPr/>
        </p:nvSpPr>
        <p:spPr>
          <a:xfrm>
            <a:off x="2819400" y="5181600"/>
            <a:ext cx="685800" cy="1569660"/>
          </a:xfrm>
          <a:prstGeom prst="rect">
            <a:avLst/>
          </a:prstGeom>
          <a:noFill/>
        </p:spPr>
        <p:txBody>
          <a:bodyPr wrap="square" rtlCol="0">
            <a:spAutoFit/>
          </a:bodyPr>
          <a:lstStyle/>
          <a:p>
            <a:pPr algn="ctr"/>
            <a:r>
              <a:rPr lang="en-US" sz="9600"/>
              <a:t>?</a:t>
            </a:r>
            <a:endParaRPr lang="en-US" sz="9600" dirty="0"/>
          </a:p>
        </p:txBody>
      </p:sp>
      <p:sp>
        <p:nvSpPr>
          <p:cNvPr id="12" name="TextBox 11"/>
          <p:cNvSpPr txBox="1"/>
          <p:nvPr/>
        </p:nvSpPr>
        <p:spPr>
          <a:xfrm>
            <a:off x="3657600" y="1752600"/>
            <a:ext cx="685800" cy="1569660"/>
          </a:xfrm>
          <a:prstGeom prst="rect">
            <a:avLst/>
          </a:prstGeom>
          <a:noFill/>
        </p:spPr>
        <p:txBody>
          <a:bodyPr wrap="square" rtlCol="0">
            <a:spAutoFit/>
          </a:bodyPr>
          <a:lstStyle/>
          <a:p>
            <a:pPr algn="ctr"/>
            <a:r>
              <a:rPr lang="en-US" sz="9600"/>
              <a:t>?</a:t>
            </a:r>
            <a:endParaRPr lang="en-US" sz="9600" dirty="0"/>
          </a:p>
        </p:txBody>
      </p:sp>
      <p:sp>
        <p:nvSpPr>
          <p:cNvPr id="13" name="TextBox 12"/>
          <p:cNvSpPr txBox="1"/>
          <p:nvPr/>
        </p:nvSpPr>
        <p:spPr>
          <a:xfrm>
            <a:off x="7620000" y="4495800"/>
            <a:ext cx="685800" cy="1569660"/>
          </a:xfrm>
          <a:prstGeom prst="rect">
            <a:avLst/>
          </a:prstGeom>
          <a:noFill/>
        </p:spPr>
        <p:txBody>
          <a:bodyPr wrap="square" rtlCol="0">
            <a:spAutoFit/>
          </a:bodyPr>
          <a:lstStyle/>
          <a:p>
            <a:pPr algn="ctr"/>
            <a:r>
              <a:rPr lang="en-US" sz="9600"/>
              <a:t>?</a:t>
            </a:r>
            <a:endParaRPr lang="en-US" sz="9600" dirty="0"/>
          </a:p>
        </p:txBody>
      </p:sp>
      <p:sp>
        <p:nvSpPr>
          <p:cNvPr id="14" name="TextBox 13"/>
          <p:cNvSpPr txBox="1"/>
          <p:nvPr/>
        </p:nvSpPr>
        <p:spPr>
          <a:xfrm>
            <a:off x="5943600" y="2030835"/>
            <a:ext cx="685800" cy="1569660"/>
          </a:xfrm>
          <a:prstGeom prst="rect">
            <a:avLst/>
          </a:prstGeom>
          <a:noFill/>
        </p:spPr>
        <p:txBody>
          <a:bodyPr wrap="square" rtlCol="0">
            <a:spAutoFit/>
          </a:bodyPr>
          <a:lstStyle/>
          <a:p>
            <a:pPr algn="ctr"/>
            <a:r>
              <a:rPr lang="en-US" sz="9600"/>
              <a:t>?</a:t>
            </a:r>
            <a:endParaRPr lang="en-US" sz="9600" dirty="0"/>
          </a:p>
        </p:txBody>
      </p:sp>
      <p:sp>
        <p:nvSpPr>
          <p:cNvPr id="16" name="TextBox 15"/>
          <p:cNvSpPr txBox="1"/>
          <p:nvPr/>
        </p:nvSpPr>
        <p:spPr>
          <a:xfrm>
            <a:off x="6248400" y="4812740"/>
            <a:ext cx="685800" cy="1569660"/>
          </a:xfrm>
          <a:prstGeom prst="rect">
            <a:avLst/>
          </a:prstGeom>
          <a:noFill/>
        </p:spPr>
        <p:txBody>
          <a:bodyPr wrap="square" rtlCol="0">
            <a:spAutoFit/>
          </a:bodyPr>
          <a:lstStyle/>
          <a:p>
            <a:pPr algn="ctr"/>
            <a:r>
              <a:rPr lang="en-US" sz="9600"/>
              <a:t>?</a:t>
            </a:r>
            <a:endParaRPr lang="en-US" sz="9600" dirty="0"/>
          </a:p>
        </p:txBody>
      </p:sp>
      <p:sp>
        <p:nvSpPr>
          <p:cNvPr id="17" name="TextBox 16"/>
          <p:cNvSpPr txBox="1"/>
          <p:nvPr/>
        </p:nvSpPr>
        <p:spPr>
          <a:xfrm>
            <a:off x="7734300" y="1545529"/>
            <a:ext cx="685800" cy="1569660"/>
          </a:xfrm>
          <a:prstGeom prst="rect">
            <a:avLst/>
          </a:prstGeom>
          <a:noFill/>
        </p:spPr>
        <p:txBody>
          <a:bodyPr wrap="square" rtlCol="0">
            <a:spAutoFit/>
          </a:bodyPr>
          <a:lstStyle/>
          <a:p>
            <a:pPr algn="ctr"/>
            <a:r>
              <a:rPr lang="en-US" sz="9600"/>
              <a:t>?</a:t>
            </a:r>
            <a:endParaRPr lang="en-US" sz="9600" dirty="0"/>
          </a:p>
        </p:txBody>
      </p:sp>
      <p:sp>
        <p:nvSpPr>
          <p:cNvPr id="2" name="Slide Number Placeholder 1">
            <a:extLst>
              <a:ext uri="{FF2B5EF4-FFF2-40B4-BE49-F238E27FC236}">
                <a16:creationId xmlns:a16="http://schemas.microsoft.com/office/drawing/2014/main" id="{3B5D7A7C-854A-4A72-AAE9-AEB75CD113EC}"/>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72722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a:xfrm>
            <a:off x="457200" y="1600200"/>
            <a:ext cx="8686800" cy="4878589"/>
          </a:xfrm>
        </p:spPr>
        <p:txBody>
          <a:bodyPr/>
          <a:lstStyle/>
          <a:p>
            <a:r>
              <a:rPr lang="en-US" dirty="0"/>
              <a:t>Creating and Editing</a:t>
            </a:r>
          </a:p>
          <a:p>
            <a:pPr lvl="1"/>
            <a:r>
              <a:rPr lang="en-US" dirty="0"/>
              <a:t>Read and follow the instructions </a:t>
            </a:r>
            <a:r>
              <a:rPr lang="en-US"/>
              <a:t>in “Editing Documents and Presentations Using Office 365” </a:t>
            </a:r>
            <a:r>
              <a:rPr lang="en-US" dirty="0"/>
              <a:t>of our </a:t>
            </a:r>
            <a:r>
              <a:rPr lang="en-US" dirty="0">
                <a:hlinkClick r:id="rId3"/>
              </a:rPr>
              <a:t>course syllabus</a:t>
            </a:r>
            <a:r>
              <a:rPr lang="en-US" dirty="0"/>
              <a:t>.</a:t>
            </a:r>
          </a:p>
          <a:p>
            <a:pPr lvl="1"/>
            <a:r>
              <a:rPr lang="en-US" dirty="0"/>
              <a:t>You 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Edit the center footer by clicking the Header &amp; Footer button on the Insert ribbon. Change [Team Name] in the footer to your company name as in “Team </a:t>
            </a:r>
            <a:r>
              <a:rPr lang="en-US"/>
              <a:t>TechSmith Alpha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a:t>
            </a:r>
          </a:p>
          <a:p>
            <a:r>
              <a:rPr lang="en-US" dirty="0"/>
              <a:t>Submitting</a:t>
            </a:r>
          </a:p>
          <a:p>
            <a:pPr lvl="1"/>
            <a:r>
              <a:rPr lang="en-US" dirty="0"/>
              <a:t>All presentations are due to us and to your client by 11:59 p.m</a:t>
            </a:r>
            <a:r>
              <a:rPr lang="en-US"/>
              <a:t>., Wednesday, October 8.</a:t>
            </a:r>
            <a:endParaRPr lang="en-US" dirty="0"/>
          </a:p>
          <a:p>
            <a:pPr lvl="1"/>
            <a:r>
              <a:rPr lang="en-US" dirty="0"/>
              <a:t>Name your PowerPoint slide deck file as “team-[</a:t>
            </a:r>
            <a:r>
              <a:rPr lang="en-US"/>
              <a:t>team-name]-alpha-presentation</a:t>
            </a:r>
            <a:r>
              <a:rPr lang="en-US" dirty="0"/>
              <a:t>.pptx” replacing “[team-name]” with your team’s name normalized by using all lower case, deleting non-numeric and non-alphabetic characters, and replacing blanks by dashes. Examples include </a:t>
            </a:r>
            <a:r>
              <a:rPr lang="en-US"/>
              <a:t>“team-kohls-alpha-presentation</a:t>
            </a:r>
            <a:r>
              <a:rPr lang="en-US" dirty="0"/>
              <a:t>.pptx” and </a:t>
            </a:r>
            <a:r>
              <a:rPr lang="en-US"/>
              <a:t>“team-delta-dental-alpha-presentation</a:t>
            </a:r>
            <a:r>
              <a:rPr lang="en-US" dirty="0"/>
              <a:t>.pptx”. </a:t>
            </a:r>
            <a:r>
              <a:rPr lang="en-US"/>
              <a:t>Set File Explorer or Finder to show all file extensions to ensure that there are no blanks before the “.pptx” extension as in “team-amazon .pptx”.</a:t>
            </a:r>
          </a:p>
          <a:p>
            <a:pPr lvl="1"/>
            <a:r>
              <a:rPr lang="en-US"/>
              <a:t>Upload </a:t>
            </a:r>
            <a:r>
              <a:rPr lang="en-US" dirty="0"/>
              <a:t>your PowerPoint slide deck to the </a:t>
            </a:r>
            <a:r>
              <a:rPr lang="en-US"/>
              <a:t>folder “Alpha </a:t>
            </a:r>
            <a:r>
              <a:rPr lang="en-US" dirty="0"/>
              <a:t>Presentation Slide Decks” in our Microsoft Teams General Channel file space by 11:59 p.m</a:t>
            </a:r>
            <a:r>
              <a:rPr lang="en-US"/>
              <a:t>., Wednesday, October 8. </a:t>
            </a:r>
            <a:r>
              <a:rPr lang="en-US" dirty="0"/>
              <a:t>In addition, upload your slide deck to your team’s private channel file space in case your slide deck is deleted by accident from the General Channel file space, and you need to prove that you did indeed upload your slide deck by the due date and time.</a:t>
            </a:r>
          </a:p>
          <a:p>
            <a:pPr lvl="1"/>
            <a:r>
              <a:rPr lang="en-US" dirty="0"/>
              <a:t>Email a copy of your slide deck to your client as well by 11:59 p.m</a:t>
            </a:r>
            <a:r>
              <a:rPr lang="en-US"/>
              <a:t>., Wednesday, October 8. </a:t>
            </a:r>
            <a:r>
              <a:rPr lang="en-US" dirty="0"/>
              <a:t>Do not cc us on that email. Include some professional text in the body of your email to practice being a professional and to avoid having your email sent to your project sponsor’s junk folder.</a:t>
            </a:r>
          </a:p>
        </p:txBody>
      </p:sp>
      <p:sp>
        <p:nvSpPr>
          <p:cNvPr id="7" name="Slide Number Placeholder 6">
            <a:extLst>
              <a:ext uri="{FF2B5EF4-FFF2-40B4-BE49-F238E27FC236}">
                <a16:creationId xmlns:a16="http://schemas.microsoft.com/office/drawing/2014/main" id="{79F5DF15-9693-4FFE-8E67-CF122CA1B2EC}"/>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TextBox 5">
            <a:extLst>
              <a:ext uri="{FF2B5EF4-FFF2-40B4-BE49-F238E27FC236}">
                <a16:creationId xmlns:a16="http://schemas.microsoft.com/office/drawing/2014/main" id="{EA5C6C41-1B1B-CA22-CA88-DB6EB2B09533}"/>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a:bodyPr>
          <a:lstStyle/>
          <a:p>
            <a:r>
              <a:rPr lang="en-US"/>
              <a:t>Alpha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Fall 2025</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t>Project Overview</a:t>
            </a:r>
          </a:p>
        </p:txBody>
      </p:sp>
      <p:sp>
        <p:nvSpPr>
          <p:cNvPr id="6147" name="Content Placeholder 2"/>
          <p:cNvSpPr>
            <a:spLocks noGrp="1"/>
          </p:cNvSpPr>
          <p:nvPr>
            <p:ph idx="1"/>
          </p:nvPr>
        </p:nvSpPr>
        <p:spPr/>
        <p:txBody>
          <a:bodyPr/>
          <a:lstStyle/>
          <a:p>
            <a:r>
              <a:rPr lang="fr-FR"/>
              <a:t>Point 1</a:t>
            </a:r>
          </a:p>
          <a:p>
            <a:r>
              <a:rPr lang="fr-FR"/>
              <a:t>Point 2</a:t>
            </a:r>
          </a:p>
          <a:p>
            <a:r>
              <a:rPr lang="fr-FR"/>
              <a:t>Point 3</a:t>
            </a:r>
          </a:p>
          <a:p>
            <a:r>
              <a:rPr lang="fr-FR"/>
              <a:t>Etc…</a:t>
            </a:r>
          </a:p>
          <a:p>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dirty="0"/>
              <a:t>Team [Team Name</a:t>
            </a:r>
            <a:r>
              <a:rPr lang="en-US"/>
              <a:t>] Alpha </a:t>
            </a:r>
            <a:r>
              <a:rPr lang="en-US" dirty="0"/>
              <a:t>Presentation</a:t>
            </a:r>
          </a:p>
        </p:txBody>
      </p:sp>
      <p:sp>
        <p:nvSpPr>
          <p:cNvPr id="2" name="Slide Number Placeholder 1">
            <a:extLst>
              <a:ext uri="{FF2B5EF4-FFF2-40B4-BE49-F238E27FC236}">
                <a16:creationId xmlns:a16="http://schemas.microsoft.com/office/drawing/2014/main" id="{C0578007-7646-426E-B348-D7A9671E2F3F}"/>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986912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a:t>System Architecture</a:t>
            </a:r>
            <a:endParaRPr lang="en-US" dirty="0"/>
          </a:p>
        </p:txBody>
      </p:sp>
      <p:sp>
        <p:nvSpPr>
          <p:cNvPr id="5" name="Date Placeholder 4"/>
          <p:cNvSpPr>
            <a:spLocks noGrp="1"/>
          </p:cNvSpPr>
          <p:nvPr>
            <p:ph type="dt" sz="half" idx="10"/>
          </p:nvPr>
        </p:nvSpPr>
        <p:spPr/>
        <p:txBody>
          <a:bodyPr/>
          <a:lstStyle/>
          <a:p>
            <a:r>
              <a:rPr lang="en-US"/>
              <a:t>The Capstone Experience</a:t>
            </a:r>
            <a:endParaRPr lang="en-US" dirty="0"/>
          </a:p>
        </p:txBody>
      </p:sp>
      <p:sp>
        <p:nvSpPr>
          <p:cNvPr id="6" name="Footer Placeholder 5"/>
          <p:cNvSpPr>
            <a:spLocks noGrp="1"/>
          </p:cNvSpPr>
          <p:nvPr>
            <p:ph type="ftr" sz="quarter" idx="11"/>
          </p:nvPr>
        </p:nvSpPr>
        <p:spPr/>
        <p:txBody>
          <a:bodyPr/>
          <a:lstStyle/>
          <a:p>
            <a:r>
              <a:rPr lang="en-US" dirty="0"/>
              <a:t>Team [Team Name</a:t>
            </a:r>
            <a:r>
              <a:rPr lang="en-US"/>
              <a:t>] Alpha </a:t>
            </a:r>
            <a:r>
              <a:rPr lang="en-US" dirty="0"/>
              <a:t>Presentation</a:t>
            </a:r>
          </a:p>
        </p:txBody>
      </p:sp>
      <p:sp>
        <p:nvSpPr>
          <p:cNvPr id="2" name="TextBox 1"/>
          <p:cNvSpPr txBox="1"/>
          <p:nvPr/>
        </p:nvSpPr>
        <p:spPr>
          <a:xfrm>
            <a:off x="2133600" y="2895600"/>
            <a:ext cx="4495800" cy="2308324"/>
          </a:xfrm>
          <a:prstGeom prst="rect">
            <a:avLst/>
          </a:prstGeom>
          <a:noFill/>
          <a:ln>
            <a:solidFill>
              <a:schemeClr val="tx1"/>
            </a:solidFill>
          </a:ln>
        </p:spPr>
        <p:txBody>
          <a:bodyPr wrap="square" rtlCol="0">
            <a:spAutoFit/>
          </a:bodyPr>
          <a:lstStyle/>
          <a:p>
            <a:r>
              <a:rPr lang="en-US" dirty="0"/>
              <a:t>Include your system architecture diagram from your Project Plan presentation.</a:t>
            </a:r>
          </a:p>
          <a:p>
            <a:endParaRPr lang="en-US" dirty="0"/>
          </a:p>
          <a:p>
            <a:r>
              <a:rPr lang="en-US" dirty="0"/>
              <a:t>Update or redo your system architecture diagram if you were asked you to do so in your Project Plan presentation feedback.</a:t>
            </a:r>
          </a:p>
          <a:p>
            <a:endParaRPr lang="en-US" dirty="0"/>
          </a:p>
          <a:p>
            <a:r>
              <a:rPr lang="en-US" b="1" dirty="0">
                <a:solidFill>
                  <a:srgbClr val="FF0000"/>
                </a:solidFill>
              </a:rPr>
              <a:t>Delete this textbox.</a:t>
            </a:r>
          </a:p>
        </p:txBody>
      </p:sp>
      <p:sp>
        <p:nvSpPr>
          <p:cNvPr id="3" name="Slide Number Placeholder 2">
            <a:extLst>
              <a:ext uri="{FF2B5EF4-FFF2-40B4-BE49-F238E27FC236}">
                <a16:creationId xmlns:a16="http://schemas.microsoft.com/office/drawing/2014/main" id="{0A8C43C0-C091-42AA-80F9-A2DD7B9D4A0C}"/>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47314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1]</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6" name="TextBox 5"/>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7" name="Slide Number Placeholder 6">
            <a:extLst>
              <a:ext uri="{FF2B5EF4-FFF2-40B4-BE49-F238E27FC236}">
                <a16:creationId xmlns:a16="http://schemas.microsoft.com/office/drawing/2014/main" id="{4BCA11C7-9416-4FFA-A2A6-D0A730ED5232}"/>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92592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2]</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46EC5290-FD80-420B-A5BD-FCCA199EFA41}"/>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785345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3]</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3FC957E0-EA9D-41D0-B310-D0E3E7ADA848}"/>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187017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4]</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B37D7192-7424-439F-97F1-D81543E554A2}"/>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65215758"/>
      </p:ext>
    </p:extLst>
  </p:cSld>
  <p:clrMapOvr>
    <a:masterClrMapping/>
  </p:clrMapOvr>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1108</TotalTime>
  <Words>1670</Words>
  <Application>Microsoft Office PowerPoint</Application>
  <PresentationFormat>On-screen Show (4:3)</PresentationFormat>
  <Paragraphs>157</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Read Me [1 of 2]</vt:lpstr>
      <vt:lpstr>READ ME [2 of 2]</vt:lpstr>
      <vt:lpstr>Alpha Presentation [Project Title 36pt]</vt:lpstr>
      <vt:lpstr>Project Overview</vt:lpstr>
      <vt:lpstr>System Architecture</vt:lpstr>
      <vt:lpstr>[Title of Screen Shot 1]</vt:lpstr>
      <vt:lpstr>[Title of Screen Shot 2]</vt:lpstr>
      <vt:lpstr>[Title of Screen Shot 3]</vt:lpstr>
      <vt:lpstr>[Title of Screen Shot 4]</vt:lpstr>
      <vt:lpstr>What’s left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Dyksen, Wayne</cp:lastModifiedBy>
  <cp:revision>278</cp:revision>
  <dcterms:created xsi:type="dcterms:W3CDTF">2006-08-16T00:00:00Z</dcterms:created>
  <dcterms:modified xsi:type="dcterms:W3CDTF">2025-09-22T11:31:22Z</dcterms:modified>
</cp:coreProperties>
</file>